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92" r:id="rId6"/>
    <p:sldId id="316" r:id="rId7"/>
    <p:sldId id="261" r:id="rId8"/>
    <p:sldId id="312" r:id="rId9"/>
    <p:sldId id="318" r:id="rId10"/>
    <p:sldId id="313" r:id="rId11"/>
    <p:sldId id="315" r:id="rId12"/>
    <p:sldId id="314" r:id="rId13"/>
    <p:sldId id="317" r:id="rId14"/>
    <p:sldId id="257" r:id="rId15"/>
    <p:sldId id="267" r:id="rId16"/>
    <p:sldId id="320" r:id="rId17"/>
  </p:sldIdLst>
  <p:sldSz cx="18288000" cy="10287000"/>
  <p:notesSz cx="7010400" cy="9296400"/>
  <p:embeddedFontLst>
    <p:embeddedFont>
      <p:font typeface="Impact" panose="020B0806030902050204" pitchFamily="34" charset="0"/>
      <p:regular r:id="rId18"/>
    </p:embeddedFont>
    <p:embeddedFont>
      <p:font typeface="Quicksan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7A2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7EA68-6E52-48DE-9FD3-56C783C09B8A}" v="33" dt="2025-03-18T14:03:17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1547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1547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197205" y="2331837"/>
            <a:ext cx="5592492" cy="1466407"/>
          </a:xfrm>
          <a:custGeom>
            <a:avLst/>
            <a:gdLst/>
            <a:ahLst/>
            <a:cxnLst/>
            <a:rect l="l" t="t" r="r" b="b"/>
            <a:pathLst>
              <a:path w="5592492" h="1466407">
                <a:moveTo>
                  <a:pt x="0" y="0"/>
                </a:moveTo>
                <a:lnTo>
                  <a:pt x="5592492" y="0"/>
                </a:lnTo>
                <a:lnTo>
                  <a:pt x="5592492" y="1466406"/>
                </a:lnTo>
                <a:lnTo>
                  <a:pt x="0" y="14664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7801" b="-601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9029" y="4478875"/>
            <a:ext cx="16229942" cy="378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6600" dirty="0">
                <a:solidFill>
                  <a:srgbClr val="1547A2"/>
                </a:solidFill>
                <a:latin typeface="Impact"/>
                <a:ea typeface="Impact"/>
                <a:cs typeface="Impact"/>
                <a:sym typeface="Impact"/>
              </a:rPr>
              <a:t>Board Relations: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8000" dirty="0">
                <a:solidFill>
                  <a:srgbClr val="1547A2"/>
                </a:solidFill>
                <a:latin typeface="Impact"/>
                <a:ea typeface="Impact"/>
                <a:cs typeface="Impact"/>
                <a:sym typeface="Impact"/>
              </a:rPr>
              <a:t>A View from the Other Side of the Table</a:t>
            </a:r>
          </a:p>
        </p:txBody>
      </p:sp>
      <p:pic>
        <p:nvPicPr>
          <p:cNvPr id="1026" name="Picture 2" descr="Missouri Association of School Administrators">
            <a:extLst>
              <a:ext uri="{FF2B5EF4-FFF2-40B4-BE49-F238E27FC236}">
                <a16:creationId xmlns:a16="http://schemas.microsoft.com/office/drawing/2014/main" id="{4F9F6578-ADBA-F056-0F7B-28CED600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" y="2281382"/>
            <a:ext cx="1104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4DEB6-585C-4F37-18F8-5ADC0C609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074A041-24A6-1A8F-8F44-682D574E6452}"/>
              </a:ext>
            </a:extLst>
          </p:cNvPr>
          <p:cNvGrpSpPr/>
          <p:nvPr/>
        </p:nvGrpSpPr>
        <p:grpSpPr>
          <a:xfrm>
            <a:off x="0" y="0"/>
            <a:ext cx="18288000" cy="1943100"/>
            <a:chOff x="0" y="0"/>
            <a:chExt cx="4816593" cy="53308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752E2A8-CFC0-E3F7-0CB4-04CD70AF6637}"/>
                </a:ext>
              </a:extLst>
            </p:cNvPr>
            <p:cNvSpPr/>
            <p:nvPr/>
          </p:nvSpPr>
          <p:spPr>
            <a:xfrm>
              <a:off x="0" y="0"/>
              <a:ext cx="4816592" cy="533082"/>
            </a:xfrm>
            <a:custGeom>
              <a:avLst/>
              <a:gdLst/>
              <a:ahLst/>
              <a:cxnLst/>
              <a:rect l="l" t="t" r="r" b="b"/>
              <a:pathLst>
                <a:path w="4816592" h="533082">
                  <a:moveTo>
                    <a:pt x="0" y="0"/>
                  </a:moveTo>
                  <a:lnTo>
                    <a:pt x="4816592" y="0"/>
                  </a:lnTo>
                  <a:lnTo>
                    <a:pt x="4816592" y="533082"/>
                  </a:lnTo>
                  <a:lnTo>
                    <a:pt x="0" y="533082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2091F71-7612-AB04-AD65-72D8EDFBCA45}"/>
                </a:ext>
              </a:extLst>
            </p:cNvPr>
            <p:cNvSpPr txBox="1"/>
            <p:nvPr/>
          </p:nvSpPr>
          <p:spPr>
            <a:xfrm>
              <a:off x="0" y="-104775"/>
              <a:ext cx="4816593" cy="63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EA3AA596-5819-7B88-CD93-A8F32FDE7E61}"/>
              </a:ext>
            </a:extLst>
          </p:cNvPr>
          <p:cNvSpPr txBox="1"/>
          <p:nvPr/>
        </p:nvSpPr>
        <p:spPr>
          <a:xfrm>
            <a:off x="1028698" y="409278"/>
            <a:ext cx="16230600" cy="1041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600" dirty="0">
                <a:solidFill>
                  <a:srgbClr val="1547A2"/>
                </a:solidFill>
                <a:latin typeface="Impact" panose="020B0806030902050204" pitchFamily="34" charset="0"/>
              </a:rPr>
              <a:t>Board Relations</a:t>
            </a:r>
            <a:endParaRPr lang="en-US" sz="6600" dirty="0">
              <a:solidFill>
                <a:srgbClr val="1547A2"/>
              </a:solidFill>
              <a:latin typeface="Impact" panose="020B080603090205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45BE11B-EA0D-1945-5A59-AA21026F3B16}"/>
              </a:ext>
            </a:extLst>
          </p:cNvPr>
          <p:cNvSpPr txBox="1"/>
          <p:nvPr/>
        </p:nvSpPr>
        <p:spPr>
          <a:xfrm>
            <a:off x="9116959" y="3753086"/>
            <a:ext cx="8267702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547A2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Most of the conflict between a Superintendent and the Board will arise from a misunderstanding of the respective roles and responsibilities.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Quicksand" panose="020B0604020202020204" charset="0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4ECAC145-E667-99AC-3D83-0492D85ABBDF}"/>
              </a:ext>
            </a:extLst>
          </p:cNvPr>
          <p:cNvSpPr/>
          <p:nvPr/>
        </p:nvSpPr>
        <p:spPr>
          <a:xfrm>
            <a:off x="5897880" y="9109874"/>
            <a:ext cx="6492240" cy="0"/>
          </a:xfrm>
          <a:prstGeom prst="line">
            <a:avLst/>
          </a:prstGeom>
          <a:ln w="76200" cap="flat">
            <a:solidFill>
              <a:srgbClr val="1547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130ACF7-CA8B-EED2-0B3E-66F33E94134A}"/>
              </a:ext>
            </a:extLst>
          </p:cNvPr>
          <p:cNvSpPr/>
          <p:nvPr/>
        </p:nvSpPr>
        <p:spPr>
          <a:xfrm>
            <a:off x="8304001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26" name="Picture 4" descr="conflict resolution Archives - Page 2 of 4 - KMM Consulting">
            <a:extLst>
              <a:ext uri="{FF2B5EF4-FFF2-40B4-BE49-F238E27FC236}">
                <a16:creationId xmlns:a16="http://schemas.microsoft.com/office/drawing/2014/main" id="{C16B1007-0CE4-DCFF-1C5B-7AF7D982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17837"/>
            <a:ext cx="7548796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20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2235" y="4122694"/>
            <a:ext cx="843069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1547A2"/>
                </a:solidFill>
                <a:latin typeface="Quicksand" panose="020B0604020202020204" charset="0"/>
              </a:rPr>
              <a:t>The most important relationship you will have as Superintendent is the relationship with your Board.  </a:t>
            </a:r>
          </a:p>
        </p:txBody>
      </p:sp>
      <p:sp>
        <p:nvSpPr>
          <p:cNvPr id="4" name="Freeform 4"/>
          <p:cNvSpPr/>
          <p:nvPr/>
        </p:nvSpPr>
        <p:spPr>
          <a:xfrm>
            <a:off x="1024384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D42930DE-227D-9494-44F0-8F64CEA7EFB2}"/>
              </a:ext>
            </a:extLst>
          </p:cNvPr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A8414228-32B9-208B-D2AD-2600FF7C2E55}"/>
              </a:ext>
            </a:extLst>
          </p:cNvPr>
          <p:cNvSpPr txBox="1"/>
          <p:nvPr/>
        </p:nvSpPr>
        <p:spPr>
          <a:xfrm>
            <a:off x="1028700" y="591309"/>
            <a:ext cx="17259300" cy="107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600" dirty="0">
                <a:solidFill>
                  <a:srgbClr val="1547A2"/>
                </a:solidFill>
                <a:latin typeface="Impact" panose="020B0806030902050204" pitchFamily="34" charset="0"/>
              </a:rPr>
              <a:t>Board Relations</a:t>
            </a:r>
            <a:endParaRPr lang="en-US" sz="6399" dirty="0">
              <a:solidFill>
                <a:srgbClr val="1547A2"/>
              </a:solidFill>
              <a:latin typeface="Impact" panose="020B080603090205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5E53C-9642-C3E8-5F47-44241414F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0" y="2093444"/>
            <a:ext cx="4449001" cy="6844617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A16E04-066E-CCA4-725E-BB1AC8C56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5529375" cy="10287000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8304001" y="9008400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72553D-3981-A094-FB67-5797708BEBF6}"/>
              </a:ext>
            </a:extLst>
          </p:cNvPr>
          <p:cNvSpPr txBox="1">
            <a:spLocks/>
          </p:cNvSpPr>
          <p:nvPr/>
        </p:nvSpPr>
        <p:spPr>
          <a:xfrm>
            <a:off x="13030200" y="1078218"/>
            <a:ext cx="4389437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1547A2"/>
                </a:solidFill>
                <a:latin typeface="Quicksand" panose="020B0604020202020204" charset="0"/>
              </a:rPr>
              <a:t>Check out our podcast!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969DF3-CC1F-ED4A-7409-6850A5B93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5666791"/>
            <a:ext cx="3728718" cy="15755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145B28C-7B30-1987-76AD-703BE36DF10F}"/>
              </a:ext>
            </a:extLst>
          </p:cNvPr>
          <p:cNvSpPr txBox="1">
            <a:spLocks/>
          </p:cNvSpPr>
          <p:nvPr/>
        </p:nvSpPr>
        <p:spPr>
          <a:xfrm>
            <a:off x="12885509" y="7114409"/>
            <a:ext cx="49228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1547A2"/>
                </a:solidFill>
                <a:latin typeface="Quicksand" panose="020B0604020202020204" charset="0"/>
              </a:rPr>
              <a:t>#</a:t>
            </a:r>
            <a:r>
              <a:rPr lang="en-US" sz="3200" b="1" dirty="0" err="1">
                <a:solidFill>
                  <a:srgbClr val="1547A2"/>
                </a:solidFill>
                <a:latin typeface="Quicksand" panose="020B0604020202020204" charset="0"/>
              </a:rPr>
              <a:t>edcounsel</a:t>
            </a:r>
            <a:endParaRPr lang="en-US" sz="3200" b="1" dirty="0">
              <a:solidFill>
                <a:srgbClr val="1547A2"/>
              </a:solidFill>
              <a:latin typeface="Quicksand" panose="020B0604020202020204" charset="0"/>
            </a:endParaRPr>
          </a:p>
          <a:p>
            <a:r>
              <a:rPr lang="en-US" sz="3200" b="1" dirty="0">
                <a:solidFill>
                  <a:srgbClr val="1547A2"/>
                </a:solidFill>
                <a:latin typeface="Quicksand" panose="020B0604020202020204" charset="0"/>
              </a:rPr>
              <a:t>#trustedcounsel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419D44B-9FA5-2E2C-52DD-2CAE50F8BC12}"/>
              </a:ext>
            </a:extLst>
          </p:cNvPr>
          <p:cNvSpPr txBox="1">
            <a:spLocks/>
          </p:cNvSpPr>
          <p:nvPr/>
        </p:nvSpPr>
        <p:spPr>
          <a:xfrm>
            <a:off x="13182600" y="4523791"/>
            <a:ext cx="43894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1547A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Quicksand" panose="020B0604020202020204" charset="0"/>
              </a:rPr>
              <a:t>Follow us on social media!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61A0D0-5154-9FF3-D8D1-66C08C6AF1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874" y="2471931"/>
            <a:ext cx="2536228" cy="7291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128621-4D5A-3CA6-019D-B7A69BF3C3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710" y="3244031"/>
            <a:ext cx="2537377" cy="93691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94E0B-784A-22B9-C9A2-BADC0F6CA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917B2528-3C5B-22AD-1355-919626BE248A}"/>
              </a:ext>
            </a:extLst>
          </p:cNvPr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1547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B0A38ED-953D-21D2-B452-23A08DD66864}"/>
              </a:ext>
            </a:extLst>
          </p:cNvPr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1547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D48B6D4-F8AC-2EDB-7206-498A5007FB68}"/>
              </a:ext>
            </a:extLst>
          </p:cNvPr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D594514-1CE4-D7C9-4A0A-F3E9D5BD82A3}"/>
              </a:ext>
            </a:extLst>
          </p:cNvPr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23AD7EB-5821-487C-624F-81F936E86D57}"/>
              </a:ext>
            </a:extLst>
          </p:cNvPr>
          <p:cNvSpPr/>
          <p:nvPr/>
        </p:nvSpPr>
        <p:spPr>
          <a:xfrm>
            <a:off x="9197205" y="2331837"/>
            <a:ext cx="5592492" cy="1466407"/>
          </a:xfrm>
          <a:custGeom>
            <a:avLst/>
            <a:gdLst/>
            <a:ahLst/>
            <a:cxnLst/>
            <a:rect l="l" t="t" r="r" b="b"/>
            <a:pathLst>
              <a:path w="5592492" h="1466407">
                <a:moveTo>
                  <a:pt x="0" y="0"/>
                </a:moveTo>
                <a:lnTo>
                  <a:pt x="5592492" y="0"/>
                </a:lnTo>
                <a:lnTo>
                  <a:pt x="5592492" y="1466406"/>
                </a:lnTo>
                <a:lnTo>
                  <a:pt x="0" y="14664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7801" b="-601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B00D2D5-79A8-39F5-B623-99A43D8025F0}"/>
              </a:ext>
            </a:extLst>
          </p:cNvPr>
          <p:cNvSpPr txBox="1"/>
          <p:nvPr/>
        </p:nvSpPr>
        <p:spPr>
          <a:xfrm>
            <a:off x="1082234" y="5139480"/>
            <a:ext cx="16229942" cy="2554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16600" dirty="0">
                <a:solidFill>
                  <a:srgbClr val="1547A2"/>
                </a:solidFill>
                <a:latin typeface="Impact"/>
                <a:ea typeface="Impact"/>
                <a:cs typeface="Impact"/>
                <a:sym typeface="Impact"/>
              </a:rPr>
              <a:t>Thank you!</a:t>
            </a:r>
            <a:endParaRPr lang="en-US" sz="8000" dirty="0">
              <a:solidFill>
                <a:srgbClr val="1547A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026" name="Picture 2" descr="Missouri Association of School Administrators">
            <a:extLst>
              <a:ext uri="{FF2B5EF4-FFF2-40B4-BE49-F238E27FC236}">
                <a16:creationId xmlns:a16="http://schemas.microsoft.com/office/drawing/2014/main" id="{904D0E2F-161A-0AC5-AAD4-113928396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8" y="2281382"/>
            <a:ext cx="1104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5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DAE7D-35EA-4443-B953-1A0E83C62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9510373-6C0E-D65B-3316-3026FDF41407}"/>
              </a:ext>
            </a:extLst>
          </p:cNvPr>
          <p:cNvGrpSpPr/>
          <p:nvPr/>
        </p:nvGrpSpPr>
        <p:grpSpPr>
          <a:xfrm>
            <a:off x="7520940" y="0"/>
            <a:ext cx="10767060" cy="10287000"/>
            <a:chOff x="0" y="0"/>
            <a:chExt cx="2835769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56CB3B3-2F42-0ADA-D9CE-D98EC6A21F8C}"/>
                </a:ext>
              </a:extLst>
            </p:cNvPr>
            <p:cNvSpPr/>
            <p:nvPr/>
          </p:nvSpPr>
          <p:spPr>
            <a:xfrm>
              <a:off x="0" y="0"/>
              <a:ext cx="2835769" cy="2709333"/>
            </a:xfrm>
            <a:custGeom>
              <a:avLst/>
              <a:gdLst/>
              <a:ahLst/>
              <a:cxnLst/>
              <a:rect l="l" t="t" r="r" b="b"/>
              <a:pathLst>
                <a:path w="2835769" h="2709333">
                  <a:moveTo>
                    <a:pt x="0" y="0"/>
                  </a:moveTo>
                  <a:lnTo>
                    <a:pt x="2835769" y="0"/>
                  </a:lnTo>
                  <a:lnTo>
                    <a:pt x="283576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1CCE5A0-C7C1-100C-C13B-4ACB11C232F7}"/>
                </a:ext>
              </a:extLst>
            </p:cNvPr>
            <p:cNvSpPr txBox="1"/>
            <p:nvPr/>
          </p:nvSpPr>
          <p:spPr>
            <a:xfrm>
              <a:off x="0" y="-161925"/>
              <a:ext cx="2835769" cy="28712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1FFC90BE-D050-045E-97A8-689DC59994C5}"/>
              </a:ext>
            </a:extLst>
          </p:cNvPr>
          <p:cNvSpPr/>
          <p:nvPr/>
        </p:nvSpPr>
        <p:spPr>
          <a:xfrm>
            <a:off x="1028700" y="9741523"/>
            <a:ext cx="6492240" cy="0"/>
          </a:xfrm>
          <a:prstGeom prst="line">
            <a:avLst/>
          </a:prstGeom>
          <a:ln w="76200" cap="flat">
            <a:solidFill>
              <a:srgbClr val="1547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C0B114D4-07D0-A1EA-11F6-53EDDEBEC7DA}"/>
              </a:ext>
            </a:extLst>
          </p:cNvPr>
          <p:cNvSpPr/>
          <p:nvPr/>
        </p:nvSpPr>
        <p:spPr>
          <a:xfrm>
            <a:off x="10767060" y="990600"/>
            <a:ext cx="6492240" cy="0"/>
          </a:xfrm>
          <a:prstGeom prst="line">
            <a:avLst/>
          </a:prstGeom>
          <a:ln w="76200" cap="flat">
            <a:solidFill>
              <a:srgbClr val="1547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A03EC59-0249-6B68-3B80-50D4F6817DC1}"/>
              </a:ext>
            </a:extLst>
          </p:cNvPr>
          <p:cNvSpPr txBox="1"/>
          <p:nvPr/>
        </p:nvSpPr>
        <p:spPr>
          <a:xfrm>
            <a:off x="1447800" y="1514426"/>
            <a:ext cx="5295899" cy="2195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600" dirty="0">
                <a:solidFill>
                  <a:srgbClr val="1547A2"/>
                </a:solidFill>
                <a:latin typeface="Impact" panose="020B0806030902050204" pitchFamily="34" charset="0"/>
                <a:ea typeface="Malgun Gothic" panose="020B0503020000020004" pitchFamily="34" charset="-127"/>
              </a:rPr>
              <a:t>Board Relations</a:t>
            </a:r>
            <a:endParaRPr lang="en-US" sz="6399" dirty="0">
              <a:solidFill>
                <a:srgbClr val="1547A2"/>
              </a:solidFill>
              <a:latin typeface="Impact" panose="020B080603090205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11" name="Picture 10" descr="A blue outline of handshake surrounded by people">
            <a:extLst>
              <a:ext uri="{FF2B5EF4-FFF2-40B4-BE49-F238E27FC236}">
                <a16:creationId xmlns:a16="http://schemas.microsoft.com/office/drawing/2014/main" id="{35AB6C40-D7B4-4544-4A6D-27F5A95EB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5297" r="21663" b="5297"/>
          <a:stretch/>
        </p:blipFill>
        <p:spPr>
          <a:xfrm>
            <a:off x="9437370" y="2020962"/>
            <a:ext cx="6934200" cy="624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5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6B8B4-9F3C-0459-CF7C-CB4DD7243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694D04E-928A-7387-CCEE-0C2E8F2308CC}"/>
              </a:ext>
            </a:extLst>
          </p:cNvPr>
          <p:cNvSpPr/>
          <p:nvPr/>
        </p:nvSpPr>
        <p:spPr>
          <a:xfrm>
            <a:off x="1024384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A6344838-3992-CE9D-5E32-5D9202D6734B}"/>
              </a:ext>
            </a:extLst>
          </p:cNvPr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F1803AB6-F97B-8F1E-80C7-07561BCC4692}"/>
              </a:ext>
            </a:extLst>
          </p:cNvPr>
          <p:cNvSpPr txBox="1"/>
          <p:nvPr/>
        </p:nvSpPr>
        <p:spPr>
          <a:xfrm>
            <a:off x="1028700" y="591309"/>
            <a:ext cx="17259300" cy="107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600" dirty="0">
                <a:solidFill>
                  <a:srgbClr val="1547A2"/>
                </a:solidFill>
                <a:latin typeface="Impact" panose="020B0806030902050204" pitchFamily="34" charset="0"/>
              </a:rPr>
              <a:t>Board Relations</a:t>
            </a:r>
            <a:endParaRPr lang="en-US" sz="6399" dirty="0">
              <a:solidFill>
                <a:srgbClr val="1547A2"/>
              </a:solidFill>
              <a:latin typeface="Impact" panose="020B080603090205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70408116-298F-0AC4-90CA-4406F9A661C2}"/>
              </a:ext>
            </a:extLst>
          </p:cNvPr>
          <p:cNvSpPr txBox="1"/>
          <p:nvPr/>
        </p:nvSpPr>
        <p:spPr>
          <a:xfrm>
            <a:off x="1024383" y="2111879"/>
            <a:ext cx="10999217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547A2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The best Superintendents ensure Board members are </a:t>
            </a:r>
            <a:r>
              <a:rPr lang="en-US" altLang="en-US" sz="3200" b="1" i="1" dirty="0">
                <a:solidFill>
                  <a:srgbClr val="1547A2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taught</a:t>
            </a:r>
            <a:r>
              <a:rPr lang="en-US" altLang="en-US" sz="3200" dirty="0">
                <a:solidFill>
                  <a:srgbClr val="1547A2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how to be effective as a board.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Quicksand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1F004-5FF3-C1F5-5513-66461D2D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25814"/>
            <a:ext cx="10637910" cy="59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0"/>
            <a:ext cx="4194107" cy="10271151"/>
            <a:chOff x="0" y="0"/>
            <a:chExt cx="1104621" cy="27051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4621" cy="2705159"/>
            </a:xfrm>
            <a:custGeom>
              <a:avLst/>
              <a:gdLst/>
              <a:ahLst/>
              <a:cxnLst/>
              <a:rect l="l" t="t" r="r" b="b"/>
              <a:pathLst>
                <a:path w="1104621" h="2705159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04775"/>
              <a:ext cx="1104621" cy="2809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9258300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8610600" y="3951781"/>
            <a:ext cx="804296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547A2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a strong relationship with your Board takes strategic planning on your part.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1547A2"/>
              </a:solidFill>
              <a:effectLst/>
              <a:latin typeface="Quicksand" panose="020B060402020202020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3CB2F80-4657-8B0A-6C15-387DDB7FF088}"/>
              </a:ext>
            </a:extLst>
          </p:cNvPr>
          <p:cNvSpPr txBox="1"/>
          <p:nvPr/>
        </p:nvSpPr>
        <p:spPr>
          <a:xfrm>
            <a:off x="1028700" y="591309"/>
            <a:ext cx="17259300" cy="107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600" dirty="0">
                <a:solidFill>
                  <a:srgbClr val="1547A2"/>
                </a:solidFill>
                <a:latin typeface="Impact" panose="020B0806030902050204" pitchFamily="34" charset="0"/>
              </a:rPr>
              <a:t>Board Relations</a:t>
            </a:r>
            <a:endParaRPr lang="en-US" sz="6399" dirty="0">
              <a:solidFill>
                <a:srgbClr val="1547A2"/>
              </a:solidFill>
              <a:latin typeface="Impact" panose="020B080603090205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9C586EC3-024F-B402-4328-86DCA76B3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r="16152" b="1"/>
          <a:stretch/>
        </p:blipFill>
        <p:spPr bwMode="auto">
          <a:xfrm>
            <a:off x="1143000" y="2375280"/>
            <a:ext cx="6570727" cy="553644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A219B-F216-4ED5-8E92-B968F65CD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0D48BB1-5CCD-A926-55C7-3031537F5620}"/>
              </a:ext>
            </a:extLst>
          </p:cNvPr>
          <p:cNvGrpSpPr/>
          <p:nvPr/>
        </p:nvGrpSpPr>
        <p:grpSpPr>
          <a:xfrm>
            <a:off x="0" y="0"/>
            <a:ext cx="18288000" cy="1943100"/>
            <a:chOff x="0" y="0"/>
            <a:chExt cx="4816593" cy="53308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2BC30F1-0F35-D649-CFF1-98F48BC69E5C}"/>
                </a:ext>
              </a:extLst>
            </p:cNvPr>
            <p:cNvSpPr/>
            <p:nvPr/>
          </p:nvSpPr>
          <p:spPr>
            <a:xfrm>
              <a:off x="0" y="0"/>
              <a:ext cx="4816592" cy="533082"/>
            </a:xfrm>
            <a:custGeom>
              <a:avLst/>
              <a:gdLst/>
              <a:ahLst/>
              <a:cxnLst/>
              <a:rect l="l" t="t" r="r" b="b"/>
              <a:pathLst>
                <a:path w="4816592" h="533082">
                  <a:moveTo>
                    <a:pt x="0" y="0"/>
                  </a:moveTo>
                  <a:lnTo>
                    <a:pt x="4816592" y="0"/>
                  </a:lnTo>
                  <a:lnTo>
                    <a:pt x="4816592" y="533082"/>
                  </a:lnTo>
                  <a:lnTo>
                    <a:pt x="0" y="533082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9DC2868-65DB-F1B0-EDF1-315B6DF55296}"/>
                </a:ext>
              </a:extLst>
            </p:cNvPr>
            <p:cNvSpPr txBox="1"/>
            <p:nvPr/>
          </p:nvSpPr>
          <p:spPr>
            <a:xfrm>
              <a:off x="0" y="-104775"/>
              <a:ext cx="4816593" cy="63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69192601-1558-3AAB-16DD-59BE91AE74DB}"/>
              </a:ext>
            </a:extLst>
          </p:cNvPr>
          <p:cNvSpPr txBox="1"/>
          <p:nvPr/>
        </p:nvSpPr>
        <p:spPr>
          <a:xfrm>
            <a:off x="1028698" y="409278"/>
            <a:ext cx="16230600" cy="1041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600" dirty="0">
                <a:solidFill>
                  <a:srgbClr val="1547A2"/>
                </a:solidFill>
                <a:latin typeface="Impact" panose="020B0806030902050204" pitchFamily="34" charset="0"/>
              </a:rPr>
              <a:t>Board Relations</a:t>
            </a:r>
            <a:endParaRPr lang="en-US" sz="6600" dirty="0">
              <a:solidFill>
                <a:srgbClr val="1547A2"/>
              </a:solidFill>
              <a:latin typeface="Impact" panose="020B080603090205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D2DC4FE-D84B-6C7C-DE69-7D6DD7DF2F5C}"/>
              </a:ext>
            </a:extLst>
          </p:cNvPr>
          <p:cNvSpPr txBox="1"/>
          <p:nvPr/>
        </p:nvSpPr>
        <p:spPr>
          <a:xfrm>
            <a:off x="709607" y="7962900"/>
            <a:ext cx="16868782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547A2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You must see the forest </a:t>
            </a:r>
            <a:r>
              <a:rPr kumimoji="0" lang="en-US" altLang="en-US" sz="3200" b="1" i="1" u="none" strike="noStrike" cap="none" normalizeH="0" baseline="0" dirty="0">
                <a:ln>
                  <a:noFill/>
                </a:ln>
                <a:solidFill>
                  <a:srgbClr val="1547A2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sz="3200" dirty="0">
                <a:solidFill>
                  <a:srgbClr val="1547A2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the trees.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Quicksand" panose="020B0604020202020204" charset="0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6E61FEEB-4514-78FC-D74B-68F7A1957737}"/>
              </a:ext>
            </a:extLst>
          </p:cNvPr>
          <p:cNvSpPr/>
          <p:nvPr/>
        </p:nvSpPr>
        <p:spPr>
          <a:xfrm>
            <a:off x="5897880" y="9109874"/>
            <a:ext cx="6492240" cy="0"/>
          </a:xfrm>
          <a:prstGeom prst="line">
            <a:avLst/>
          </a:prstGeom>
          <a:ln w="76200" cap="flat">
            <a:solidFill>
              <a:srgbClr val="1547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A2A13FD-4492-898D-9788-4F0C4300150B}"/>
              </a:ext>
            </a:extLst>
          </p:cNvPr>
          <p:cNvSpPr/>
          <p:nvPr/>
        </p:nvSpPr>
        <p:spPr>
          <a:xfrm>
            <a:off x="8304001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2" descr="People share their love for trees and forests on International Day of  Forests - Positive News - Positive News">
            <a:extLst>
              <a:ext uri="{FF2B5EF4-FFF2-40B4-BE49-F238E27FC236}">
                <a16:creationId xmlns:a16="http://schemas.microsoft.com/office/drawing/2014/main" id="{0971DF05-AAFC-24A6-C1B0-543378EC1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2" b="7632"/>
          <a:stretch>
            <a:fillRect/>
          </a:stretch>
        </p:blipFill>
        <p:spPr bwMode="auto">
          <a:xfrm>
            <a:off x="4622478" y="2343775"/>
            <a:ext cx="9043043" cy="509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82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84686-C8D8-80B8-C88E-AA0723B0D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93E4124-43AA-5DAA-2C2B-14D372E177E3}"/>
              </a:ext>
            </a:extLst>
          </p:cNvPr>
          <p:cNvSpPr txBox="1"/>
          <p:nvPr/>
        </p:nvSpPr>
        <p:spPr>
          <a:xfrm>
            <a:off x="1024384" y="2909418"/>
            <a:ext cx="6138416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547A2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Any time you get a new Board member; you have a new Board.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1547A2"/>
              </a:solidFill>
              <a:effectLst/>
              <a:latin typeface="Quicksand" panose="020B0604020202020204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84B7985-A8B4-8743-993A-86E815B927DE}"/>
              </a:ext>
            </a:extLst>
          </p:cNvPr>
          <p:cNvSpPr/>
          <p:nvPr/>
        </p:nvSpPr>
        <p:spPr>
          <a:xfrm>
            <a:off x="1024384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95135BD1-0547-41EF-918B-E942D97A1770}"/>
              </a:ext>
            </a:extLst>
          </p:cNvPr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5A5425F2-D098-FF82-31C7-2C6086BAA902}"/>
              </a:ext>
            </a:extLst>
          </p:cNvPr>
          <p:cNvSpPr txBox="1"/>
          <p:nvPr/>
        </p:nvSpPr>
        <p:spPr>
          <a:xfrm>
            <a:off x="1028700" y="591309"/>
            <a:ext cx="17259300" cy="1041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600" dirty="0">
                <a:solidFill>
                  <a:srgbClr val="1547A2"/>
                </a:solidFill>
                <a:latin typeface="Impact" panose="020B0806030902050204" pitchFamily="34" charset="0"/>
              </a:rPr>
              <a:t>Board Relations</a:t>
            </a:r>
            <a:endParaRPr lang="en-US" sz="6399" dirty="0">
              <a:solidFill>
                <a:srgbClr val="1547A2"/>
              </a:solidFill>
              <a:latin typeface="Impact" panose="020B080603090205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6" name="Picture 5" descr="A red button with white text">
            <a:extLst>
              <a:ext uri="{FF2B5EF4-FFF2-40B4-BE49-F238E27FC236}">
                <a16:creationId xmlns:a16="http://schemas.microsoft.com/office/drawing/2014/main" id="{380A3891-27B3-413F-C177-E522AAB80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9" t="8514" r="17496" b="7356"/>
          <a:stretch/>
        </p:blipFill>
        <p:spPr>
          <a:xfrm>
            <a:off x="8763000" y="2400300"/>
            <a:ext cx="8229600" cy="59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9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BEAC0-C1E2-61C5-C815-98BEF9A43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C8E0259-2160-5021-CDC2-D32FE8FBD474}"/>
              </a:ext>
            </a:extLst>
          </p:cNvPr>
          <p:cNvSpPr txBox="1"/>
          <p:nvPr/>
        </p:nvSpPr>
        <p:spPr>
          <a:xfrm>
            <a:off x="914400" y="2457268"/>
            <a:ext cx="66294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547A2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Superintendents must take the lead in forming and maintaining a united school governance team.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Quicksand" panose="020B0604020202020204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571E266-85C4-B5C9-67AE-3D0B613DE17F}"/>
              </a:ext>
            </a:extLst>
          </p:cNvPr>
          <p:cNvSpPr/>
          <p:nvPr/>
        </p:nvSpPr>
        <p:spPr>
          <a:xfrm>
            <a:off x="1024384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D1EA9FDB-CA1E-D8CE-7043-5BC332E30FB2}"/>
              </a:ext>
            </a:extLst>
          </p:cNvPr>
          <p:cNvSpPr/>
          <p:nvPr/>
        </p:nvSpPr>
        <p:spPr>
          <a:xfrm>
            <a:off x="15579303" y="714009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7" y="0"/>
                </a:lnTo>
                <a:lnTo>
                  <a:pt x="1679997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459EF6B-15B6-76B9-17AB-D5DD6A458C65}"/>
              </a:ext>
            </a:extLst>
          </p:cNvPr>
          <p:cNvSpPr txBox="1"/>
          <p:nvPr/>
        </p:nvSpPr>
        <p:spPr>
          <a:xfrm>
            <a:off x="1028700" y="591309"/>
            <a:ext cx="17259300" cy="1079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600" dirty="0">
                <a:solidFill>
                  <a:srgbClr val="1547A2"/>
                </a:solidFill>
                <a:latin typeface="Impact" panose="020B0806030902050204" pitchFamily="34" charset="0"/>
              </a:rPr>
              <a:t>Board Relations</a:t>
            </a:r>
            <a:endParaRPr lang="en-US" sz="6399" dirty="0">
              <a:solidFill>
                <a:srgbClr val="1547A2"/>
              </a:solidFill>
              <a:latin typeface="Impact" panose="020B080603090205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5" name="Picture 4" descr="A pair of hands holding two pieces of puzzle">
            <a:extLst>
              <a:ext uri="{FF2B5EF4-FFF2-40B4-BE49-F238E27FC236}">
                <a16:creationId xmlns:a16="http://schemas.microsoft.com/office/drawing/2014/main" id="{ED8519B1-0443-80C8-23AB-509D01CA0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 t="2588" r="18746" b="14439"/>
          <a:stretch/>
        </p:blipFill>
        <p:spPr>
          <a:xfrm>
            <a:off x="8300358" y="3619500"/>
            <a:ext cx="10273870" cy="680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0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012D0-EAF0-A697-27F3-29F01D8C9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55B482E-76BA-0B63-7D3F-9900016F82C5}"/>
              </a:ext>
            </a:extLst>
          </p:cNvPr>
          <p:cNvGrpSpPr/>
          <p:nvPr/>
        </p:nvGrpSpPr>
        <p:grpSpPr>
          <a:xfrm>
            <a:off x="17259300" y="0"/>
            <a:ext cx="4194107" cy="10271151"/>
            <a:chOff x="0" y="0"/>
            <a:chExt cx="1104621" cy="270515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D35E394-6BA3-A2AB-D192-3E670BFF1F6E}"/>
                </a:ext>
              </a:extLst>
            </p:cNvPr>
            <p:cNvSpPr/>
            <p:nvPr/>
          </p:nvSpPr>
          <p:spPr>
            <a:xfrm>
              <a:off x="0" y="0"/>
              <a:ext cx="1104621" cy="2705159"/>
            </a:xfrm>
            <a:custGeom>
              <a:avLst/>
              <a:gdLst/>
              <a:ahLst/>
              <a:cxnLst/>
              <a:rect l="l" t="t" r="r" b="b"/>
              <a:pathLst>
                <a:path w="1104621" h="2705159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FA6365D-2420-D0C8-EC90-58E2A28CA3AB}"/>
                </a:ext>
              </a:extLst>
            </p:cNvPr>
            <p:cNvSpPr txBox="1"/>
            <p:nvPr/>
          </p:nvSpPr>
          <p:spPr>
            <a:xfrm>
              <a:off x="0" y="-104775"/>
              <a:ext cx="1104621" cy="2809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0D5BD4D-D063-9FDC-B87D-1819EB969124}"/>
              </a:ext>
            </a:extLst>
          </p:cNvPr>
          <p:cNvSpPr/>
          <p:nvPr/>
        </p:nvSpPr>
        <p:spPr>
          <a:xfrm>
            <a:off x="1028700" y="9258300"/>
            <a:ext cx="1905000" cy="283369"/>
          </a:xfrm>
          <a:custGeom>
            <a:avLst/>
            <a:gdLst/>
            <a:ahLst/>
            <a:cxnLst/>
            <a:rect l="l" t="t" r="r" b="b"/>
            <a:pathLst>
              <a:path w="1905000" h="283369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A938B8C-87F9-57B5-2502-ECA3701336C4}"/>
              </a:ext>
            </a:extLst>
          </p:cNvPr>
          <p:cNvSpPr txBox="1"/>
          <p:nvPr/>
        </p:nvSpPr>
        <p:spPr>
          <a:xfrm>
            <a:off x="1028700" y="7962900"/>
            <a:ext cx="15701067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547A2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One key to your success will be learning what the community expects of its 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1547A2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school Board members.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Quicksand" panose="020B060402020202020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2C24219-03B8-9351-980A-38D5BB3CDE46}"/>
              </a:ext>
            </a:extLst>
          </p:cNvPr>
          <p:cNvSpPr txBox="1"/>
          <p:nvPr/>
        </p:nvSpPr>
        <p:spPr>
          <a:xfrm>
            <a:off x="1028700" y="591309"/>
            <a:ext cx="17259300" cy="1041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600" dirty="0">
                <a:solidFill>
                  <a:srgbClr val="1547A2"/>
                </a:solidFill>
                <a:latin typeface="Impact" panose="020B0806030902050204" pitchFamily="34" charset="0"/>
              </a:rPr>
              <a:t>Board Relations</a:t>
            </a:r>
            <a:endParaRPr lang="en-US" sz="6399" dirty="0">
              <a:solidFill>
                <a:srgbClr val="1547A2"/>
              </a:solidFill>
              <a:latin typeface="Impact" panose="020B0806030902050204" pitchFamily="34" charset="0"/>
              <a:ea typeface="Impact"/>
              <a:cs typeface="Impact"/>
              <a:sym typeface="Impact"/>
            </a:endParaRPr>
          </a:p>
        </p:txBody>
      </p:sp>
      <p:pic>
        <p:nvPicPr>
          <p:cNvPr id="6" name="Picture 2" descr="What every parent should know about their school board | Parenting">
            <a:extLst>
              <a:ext uri="{FF2B5EF4-FFF2-40B4-BE49-F238E27FC236}">
                <a16:creationId xmlns:a16="http://schemas.microsoft.com/office/drawing/2014/main" id="{FDDF5B82-A277-BC51-8A85-E2AD2FE65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13621"/>
            <a:ext cx="11887200" cy="51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728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3C00B-CD46-8628-2B17-33559D993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FB38002-15B2-E107-4AC0-3DD80E9C9DB4}"/>
              </a:ext>
            </a:extLst>
          </p:cNvPr>
          <p:cNvGrpSpPr/>
          <p:nvPr/>
        </p:nvGrpSpPr>
        <p:grpSpPr>
          <a:xfrm>
            <a:off x="0" y="0"/>
            <a:ext cx="18288000" cy="1943100"/>
            <a:chOff x="0" y="0"/>
            <a:chExt cx="4816593" cy="53308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75C9EA4-5F33-BED5-26E2-888DC5024796}"/>
                </a:ext>
              </a:extLst>
            </p:cNvPr>
            <p:cNvSpPr/>
            <p:nvPr/>
          </p:nvSpPr>
          <p:spPr>
            <a:xfrm>
              <a:off x="0" y="0"/>
              <a:ext cx="4816592" cy="533082"/>
            </a:xfrm>
            <a:custGeom>
              <a:avLst/>
              <a:gdLst/>
              <a:ahLst/>
              <a:cxnLst/>
              <a:rect l="l" t="t" r="r" b="b"/>
              <a:pathLst>
                <a:path w="4816592" h="533082">
                  <a:moveTo>
                    <a:pt x="0" y="0"/>
                  </a:moveTo>
                  <a:lnTo>
                    <a:pt x="4816592" y="0"/>
                  </a:lnTo>
                  <a:lnTo>
                    <a:pt x="4816592" y="533082"/>
                  </a:lnTo>
                  <a:lnTo>
                    <a:pt x="0" y="533082"/>
                  </a:lnTo>
                  <a:close/>
                </a:path>
              </a:pathLst>
            </a:custGeom>
            <a:solidFill>
              <a:srgbClr val="DBE5E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5D4D076-D601-AA16-B982-BB107FB45342}"/>
                </a:ext>
              </a:extLst>
            </p:cNvPr>
            <p:cNvSpPr txBox="1"/>
            <p:nvPr/>
          </p:nvSpPr>
          <p:spPr>
            <a:xfrm>
              <a:off x="0" y="-104775"/>
              <a:ext cx="4816593" cy="6378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93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0DB5F270-D68C-295B-A89F-CC4555BBA207}"/>
              </a:ext>
            </a:extLst>
          </p:cNvPr>
          <p:cNvSpPr txBox="1"/>
          <p:nvPr/>
        </p:nvSpPr>
        <p:spPr>
          <a:xfrm>
            <a:off x="1028698" y="409278"/>
            <a:ext cx="16230600" cy="1041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59"/>
              </a:lnSpc>
              <a:spcBef>
                <a:spcPct val="0"/>
              </a:spcBef>
            </a:pPr>
            <a:r>
              <a:rPr lang="en-US" sz="6600" dirty="0">
                <a:solidFill>
                  <a:srgbClr val="1547A2"/>
                </a:solidFill>
                <a:latin typeface="Impact" panose="020B0806030902050204" pitchFamily="34" charset="0"/>
              </a:rPr>
              <a:t>Board Relations</a:t>
            </a:r>
            <a:endParaRPr lang="en-US" sz="6600" dirty="0">
              <a:solidFill>
                <a:srgbClr val="1547A2"/>
              </a:solidFill>
              <a:latin typeface="Impact" panose="020B0806030902050204" pitchFamily="34" charset="0"/>
              <a:ea typeface="Impact"/>
              <a:cs typeface="Impact"/>
              <a:sym typeface="Impact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D9BE21B-1264-2850-2A58-E917A463B6A4}"/>
              </a:ext>
            </a:extLst>
          </p:cNvPr>
          <p:cNvSpPr txBox="1"/>
          <p:nvPr/>
        </p:nvSpPr>
        <p:spPr>
          <a:xfrm>
            <a:off x="1028698" y="2433416"/>
            <a:ext cx="16868782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1547A2"/>
                </a:solidFill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You should have a carefully crafted, agreed upon and well-executed plan for communications with your board.</a:t>
            </a:r>
            <a:endParaRPr lang="en-US" altLang="en-US" sz="3200" dirty="0">
              <a:latin typeface="Quicksand" panose="020B0604020202020204" charset="0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4FCDBC22-5302-DA9D-F7F3-1B900568DB83}"/>
              </a:ext>
            </a:extLst>
          </p:cNvPr>
          <p:cNvSpPr/>
          <p:nvPr/>
        </p:nvSpPr>
        <p:spPr>
          <a:xfrm>
            <a:off x="5897880" y="9109874"/>
            <a:ext cx="6492240" cy="0"/>
          </a:xfrm>
          <a:prstGeom prst="line">
            <a:avLst/>
          </a:prstGeom>
          <a:ln w="76200" cap="flat">
            <a:solidFill>
              <a:srgbClr val="1547A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CE53FA58-D2F6-F8CD-AFCC-36FD509F4297}"/>
              </a:ext>
            </a:extLst>
          </p:cNvPr>
          <p:cNvSpPr/>
          <p:nvPr/>
        </p:nvSpPr>
        <p:spPr>
          <a:xfrm>
            <a:off x="8304001" y="9529723"/>
            <a:ext cx="1679997" cy="249900"/>
          </a:xfrm>
          <a:custGeom>
            <a:avLst/>
            <a:gdLst/>
            <a:ahLst/>
            <a:cxnLst/>
            <a:rect l="l" t="t" r="r" b="b"/>
            <a:pathLst>
              <a:path w="1679997" h="249900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book with text on it">
            <a:extLst>
              <a:ext uri="{FF2B5EF4-FFF2-40B4-BE49-F238E27FC236}">
                <a16:creationId xmlns:a16="http://schemas.microsoft.com/office/drawing/2014/main" id="{2AE62F66-E25E-244E-6380-6FA51D89A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8513" r="28748" b="11438"/>
          <a:stretch/>
        </p:blipFill>
        <p:spPr>
          <a:xfrm>
            <a:off x="6239663" y="3838149"/>
            <a:ext cx="5808673" cy="47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99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956E7524D64C4185E2C1375835583C" ma:contentTypeVersion="18" ma:contentTypeDescription="Create a new document." ma:contentTypeScope="" ma:versionID="9565cb9d89a098ad1471699b8464ef53">
  <xsd:schema xmlns:xsd="http://www.w3.org/2001/XMLSchema" xmlns:xs="http://www.w3.org/2001/XMLSchema" xmlns:p="http://schemas.microsoft.com/office/2006/metadata/properties" xmlns:ns2="8af9633a-c648-4d9c-9c9f-30744822a36a" xmlns:ns3="64f38c0d-e252-417f-825f-38d00ba102e1" targetNamespace="http://schemas.microsoft.com/office/2006/metadata/properties" ma:root="true" ma:fieldsID="87b77d7ebfa7270d56b15d798e24a5f9" ns2:_="" ns3:_="">
    <xsd:import namespace="8af9633a-c648-4d9c-9c9f-30744822a36a"/>
    <xsd:import namespace="64f38c0d-e252-417f-825f-38d00ba10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9633a-c648-4d9c-9c9f-30744822a3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b69386a-4217-4382-900d-26b2cd4899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38c0d-e252-417f-825f-38d00ba102e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6dbbda-c48a-4a78-b61f-50e203bffe73}" ma:internalName="TaxCatchAll" ma:showField="CatchAllData" ma:web="64f38c0d-e252-417f-825f-38d00ba102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f9633a-c648-4d9c-9c9f-30744822a36a">
      <Terms xmlns="http://schemas.microsoft.com/office/infopath/2007/PartnerControls"/>
    </lcf76f155ced4ddcb4097134ff3c332f>
    <TaxCatchAll xmlns="64f38c0d-e252-417f-825f-38d00ba102e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EDF02C-DCD8-44C1-AA64-F03E4CAF9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9633a-c648-4d9c-9c9f-30744822a36a"/>
    <ds:schemaRef ds:uri="64f38c0d-e252-417f-825f-38d00ba102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A2E55FC-F650-4184-BEAB-B97A76CCB499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  <ds:schemaRef ds:uri="64f38c0d-e252-417f-825f-38d00ba102e1"/>
    <ds:schemaRef ds:uri="http://purl.org/dc/elements/1.1/"/>
    <ds:schemaRef ds:uri="http://schemas.microsoft.com/office/infopath/2007/PartnerControls"/>
    <ds:schemaRef ds:uri="8af9633a-c648-4d9c-9c9f-30744822a36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12FC66-DDF3-4D75-8AAB-6467E5FFE3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193</Words>
  <Application>Microsoft Office PowerPoint</Application>
  <PresentationFormat>Custom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Quicksand</vt:lpstr>
      <vt:lpstr>Arial</vt:lpstr>
      <vt:lpstr>Impact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Refresher Training - Student-on-Student Harassment and Discrimination</dc:title>
  <dc:creator>Caryn Klick</dc:creator>
  <cp:lastModifiedBy>Caryn Klick</cp:lastModifiedBy>
  <cp:revision>18</cp:revision>
  <cp:lastPrinted>2025-03-19T16:50:59Z</cp:lastPrinted>
  <dcterms:created xsi:type="dcterms:W3CDTF">2006-08-16T00:00:00Z</dcterms:created>
  <dcterms:modified xsi:type="dcterms:W3CDTF">2025-03-19T18:19:27Z</dcterms:modified>
  <dc:identifier>DAGWND6ipzU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0x0101007D956E7524D64C4185E2C1375835583C</vt:lpwstr>
  </property>
  <property fmtid="{D5CDD505-2E9C-101B-9397-08002B2CF9AE}" pid="3" name="MediaServiceImageTags">
    <vt:lpwstr/>
  </property>
</Properties>
</file>